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embeddedFontLst>
    <p:embeddedFont>
      <p:font typeface="Lora Medium"/>
      <p:regular r:id="rId15"/>
      <p:bold r:id="rId16"/>
      <p:italic r:id="rId17"/>
      <p:boldItalic r:id="rId18"/>
    </p:embeddedFont>
    <p:embeddedFont>
      <p:font typeface="Lobster"/>
      <p:regular r:id="rId19"/>
    </p:embeddedFont>
    <p:embeddedFont>
      <p:font typeface="Lora SemiBold"/>
      <p:regular r:id="rId20"/>
      <p:bold r:id="rId21"/>
      <p:italic r:id="rId22"/>
      <p:boldItalic r:id="rId23"/>
    </p:embeddedFont>
    <p:embeddedFont>
      <p:font typeface="Lora"/>
      <p:regular r:id="rId24"/>
      <p:bold r:id="rId25"/>
      <p:italic r:id="rId26"/>
      <p:boldItalic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oraSemiBold-regular.fntdata"/><Relationship Id="rId22" Type="http://schemas.openxmlformats.org/officeDocument/2006/relationships/font" Target="fonts/LoraSemiBold-italic.fntdata"/><Relationship Id="rId21" Type="http://schemas.openxmlformats.org/officeDocument/2006/relationships/font" Target="fonts/LoraSemiBold-bold.fntdata"/><Relationship Id="rId24" Type="http://schemas.openxmlformats.org/officeDocument/2006/relationships/font" Target="fonts/Lora-regular.fntdata"/><Relationship Id="rId23" Type="http://schemas.openxmlformats.org/officeDocument/2006/relationships/font" Target="fonts/LoraSemiBold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Lora-italic.fntdata"/><Relationship Id="rId25" Type="http://schemas.openxmlformats.org/officeDocument/2006/relationships/font" Target="fonts/Lora-bold.fntdata"/><Relationship Id="rId27" Type="http://schemas.openxmlformats.org/officeDocument/2006/relationships/font" Target="fonts/Lora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font" Target="fonts/LoraMedium-regular.fntdata"/><Relationship Id="rId14" Type="http://schemas.openxmlformats.org/officeDocument/2006/relationships/slide" Target="slides/slide9.xml"/><Relationship Id="rId17" Type="http://schemas.openxmlformats.org/officeDocument/2006/relationships/font" Target="fonts/LoraMedium-italic.fntdata"/><Relationship Id="rId16" Type="http://schemas.openxmlformats.org/officeDocument/2006/relationships/font" Target="fonts/LoraMedium-bold.fntdata"/><Relationship Id="rId19" Type="http://schemas.openxmlformats.org/officeDocument/2006/relationships/font" Target="fonts/Lobster-regular.fntdata"/><Relationship Id="rId18" Type="http://schemas.openxmlformats.org/officeDocument/2006/relationships/font" Target="fonts/LoraMedium-bold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84a27e51d2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84a27e51d2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84a27e51d2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84a27e51d2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8330bd4800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38330bd4800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836ed6a244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3836ed6a244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84a27e51d2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384a27e51d2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84a27e51d2_3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384a27e51d2_3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384a27e51d2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384a27e51d2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836ed6a244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3836ed6a244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Relationship Id="rId4" Type="http://schemas.openxmlformats.org/officeDocument/2006/relationships/image" Target="../media/image2.png"/><Relationship Id="rId10" Type="http://schemas.openxmlformats.org/officeDocument/2006/relationships/image" Target="../media/image3.png"/><Relationship Id="rId9" Type="http://schemas.openxmlformats.org/officeDocument/2006/relationships/image" Target="../media/image14.png"/><Relationship Id="rId5" Type="http://schemas.openxmlformats.org/officeDocument/2006/relationships/image" Target="../media/image11.png"/><Relationship Id="rId6" Type="http://schemas.openxmlformats.org/officeDocument/2006/relationships/image" Target="../media/image17.png"/><Relationship Id="rId7" Type="http://schemas.openxmlformats.org/officeDocument/2006/relationships/image" Target="../media/image7.png"/><Relationship Id="rId8" Type="http://schemas.openxmlformats.org/officeDocument/2006/relationships/image" Target="../media/image1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Relationship Id="rId4" Type="http://schemas.openxmlformats.org/officeDocument/2006/relationships/image" Target="../media/image1.png"/><Relationship Id="rId5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Relationship Id="rId4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Relationship Id="rId4" Type="http://schemas.openxmlformats.org/officeDocument/2006/relationships/image" Target="../media/image1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Relationship Id="rId4" Type="http://schemas.openxmlformats.org/officeDocument/2006/relationships/image" Target="../media/image6.png"/><Relationship Id="rId5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Relationship Id="rId4" Type="http://schemas.openxmlformats.org/officeDocument/2006/relationships/image" Target="../media/image8.png"/><Relationship Id="rId5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Relationship Id="rId4" Type="http://schemas.openxmlformats.org/officeDocument/2006/relationships/image" Target="../media/image20.png"/><Relationship Id="rId5" Type="http://schemas.openxmlformats.org/officeDocument/2006/relationships/image" Target="../media/image9.png"/><Relationship Id="rId6" Type="http://schemas.openxmlformats.org/officeDocument/2006/relationships/image" Target="../media/image1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hyperlink" Target="http://drive.google.com/file/d/1efZXy9lcShBPCoCBy3YRdKtqQvKsy77s/view" TargetMode="External"/><Relationship Id="rId4" Type="http://schemas.openxmlformats.org/officeDocument/2006/relationships/image" Target="../media/image19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0" y="718025"/>
            <a:ext cx="8520600" cy="10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Lobster"/>
                <a:ea typeface="Lobster"/>
                <a:cs typeface="Lobster"/>
                <a:sym typeface="Lobster"/>
              </a:rPr>
              <a:t>Projet Data-analyste</a:t>
            </a:r>
            <a:endParaRPr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55" name="Google Shape;55;p13"/>
          <p:cNvSpPr/>
          <p:nvPr/>
        </p:nvSpPr>
        <p:spPr>
          <a:xfrm>
            <a:off x="2179200" y="2226475"/>
            <a:ext cx="4785600" cy="1965600"/>
          </a:xfrm>
          <a:prstGeom prst="cloudCallout">
            <a:avLst>
              <a:gd fmla="val 68203" name="adj1"/>
              <a:gd fmla="val 44766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Lora SemiBold"/>
                <a:ea typeface="Lora SemiBold"/>
                <a:cs typeface="Lora SemiBold"/>
                <a:sym typeface="Lora SemiBold"/>
              </a:rPr>
              <a:t>Quel sont les genres de jeu les plus populaires et appréciés dans le monde ?</a:t>
            </a:r>
            <a:endParaRPr>
              <a:latin typeface="Lora SemiBold"/>
              <a:ea typeface="Lora SemiBold"/>
              <a:cs typeface="Lora SemiBold"/>
              <a:sym typeface="Lora SemiBol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" y="4548"/>
            <a:ext cx="9144000" cy="5134402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4"/>
          <p:cNvSpPr txBox="1"/>
          <p:nvPr>
            <p:ph idx="4294967295" type="title"/>
          </p:nvPr>
        </p:nvSpPr>
        <p:spPr>
          <a:xfrm>
            <a:off x="356950" y="799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latin typeface="Lora"/>
                <a:ea typeface="Lora"/>
                <a:cs typeface="Lora"/>
                <a:sym typeface="Lora"/>
              </a:rPr>
              <a:t>Recherche &amp; Clean de Data Sets</a:t>
            </a:r>
            <a:endParaRPr b="1"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62332" y="174375"/>
            <a:ext cx="1619376" cy="62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10450" y="1648638"/>
            <a:ext cx="923100" cy="923100"/>
          </a:xfrm>
          <a:prstGeom prst="ellipse">
            <a:avLst/>
          </a:prstGeom>
          <a:noFill/>
          <a:ln cap="flat" cmpd="sng" w="19050">
            <a:solidFill>
              <a:srgbClr val="A2C4C9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4" name="Google Shape;64;p14"/>
          <p:cNvPicPr preferRelativeResize="0"/>
          <p:nvPr/>
        </p:nvPicPr>
        <p:blipFill rotWithShape="1">
          <a:blip r:embed="rId6">
            <a:alphaModFix/>
          </a:blip>
          <a:srcRect b="0" l="0" r="33435" t="0"/>
          <a:stretch/>
        </p:blipFill>
        <p:spPr>
          <a:xfrm>
            <a:off x="3370436" y="2810925"/>
            <a:ext cx="2403175" cy="2089600"/>
          </a:xfrm>
          <a:prstGeom prst="rect">
            <a:avLst/>
          </a:prstGeom>
          <a:noFill/>
          <a:ln cap="flat" cmpd="sng" w="19050">
            <a:solidFill>
              <a:srgbClr val="A2C4C9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5" name="Google Shape;65;p14"/>
          <p:cNvPicPr preferRelativeResize="0"/>
          <p:nvPr/>
        </p:nvPicPr>
        <p:blipFill rotWithShape="1">
          <a:blip r:embed="rId7">
            <a:alphaModFix/>
          </a:blip>
          <a:srcRect b="0" l="0" r="30089" t="0"/>
          <a:stretch/>
        </p:blipFill>
        <p:spPr>
          <a:xfrm>
            <a:off x="516200" y="2810925"/>
            <a:ext cx="2403175" cy="2089600"/>
          </a:xfrm>
          <a:prstGeom prst="rect">
            <a:avLst/>
          </a:prstGeom>
          <a:noFill/>
          <a:ln cap="flat" cmpd="sng" w="19050">
            <a:solidFill>
              <a:srgbClr val="A2C4C9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6" name="Google Shape;66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256250" y="1648650"/>
            <a:ext cx="923100" cy="923100"/>
          </a:xfrm>
          <a:prstGeom prst="ellipse">
            <a:avLst/>
          </a:prstGeom>
          <a:noFill/>
          <a:ln cap="flat" cmpd="sng" w="19050">
            <a:solidFill>
              <a:srgbClr val="A2C4C9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7" name="Google Shape;67;p1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918887" y="1589025"/>
            <a:ext cx="1014725" cy="10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4"/>
          <p:cNvPicPr preferRelativeResize="0"/>
          <p:nvPr/>
        </p:nvPicPr>
        <p:blipFill rotWithShape="1">
          <a:blip r:embed="rId10">
            <a:alphaModFix/>
          </a:blip>
          <a:srcRect b="0" l="0" r="37304" t="0"/>
          <a:stretch/>
        </p:blipFill>
        <p:spPr>
          <a:xfrm>
            <a:off x="6224637" y="2820278"/>
            <a:ext cx="2403176" cy="20708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" y="4548"/>
            <a:ext cx="9144000" cy="5134402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5"/>
          <p:cNvSpPr txBox="1"/>
          <p:nvPr>
            <p:ph idx="4294967295"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fr">
                <a:latin typeface="Lora SemiBold"/>
                <a:ea typeface="Lora SemiBold"/>
                <a:cs typeface="Lora SemiBold"/>
                <a:sym typeface="Lora SemiBold"/>
              </a:rPr>
              <a:t>Analyse </a:t>
            </a:r>
            <a:r>
              <a:rPr lang="fr">
                <a:latin typeface="Lora SemiBold"/>
                <a:ea typeface="Lora SemiBold"/>
                <a:cs typeface="Lora SemiBold"/>
                <a:sym typeface="Lora SemiBold"/>
              </a:rPr>
              <a:t>: Ventes passées (VGchartz 2024)</a:t>
            </a:r>
            <a:endParaRPr>
              <a:latin typeface="Lora SemiBold"/>
              <a:ea typeface="Lora SemiBold"/>
              <a:cs typeface="Lora SemiBold"/>
              <a:sym typeface="Lora SemiBold"/>
            </a:endParaRPr>
          </a:p>
        </p:txBody>
      </p:sp>
      <p:pic>
        <p:nvPicPr>
          <p:cNvPr id="75" name="Google Shape;7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9878" y="1188625"/>
            <a:ext cx="3462250" cy="3268600"/>
          </a:xfrm>
          <a:prstGeom prst="rect">
            <a:avLst/>
          </a:prstGeom>
          <a:noFill/>
          <a:ln cap="flat" cmpd="sng" w="19050">
            <a:solidFill>
              <a:srgbClr val="A2C4C9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6" name="Google Shape;76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39976" y="1372625"/>
            <a:ext cx="4774425" cy="2900600"/>
          </a:xfrm>
          <a:prstGeom prst="rect">
            <a:avLst/>
          </a:prstGeom>
          <a:noFill/>
          <a:ln cap="flat" cmpd="sng" w="19050">
            <a:solidFill>
              <a:srgbClr val="A2C4C9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" y="4548"/>
            <a:ext cx="9144000" cy="5134402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6"/>
          <p:cNvSpPr txBox="1"/>
          <p:nvPr>
            <p:ph idx="4294967295"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fr">
                <a:latin typeface="Lora SemiBold"/>
                <a:ea typeface="Lora SemiBold"/>
                <a:cs typeface="Lora SemiBold"/>
                <a:sym typeface="Lora SemiBold"/>
              </a:rPr>
              <a:t>Analyse </a:t>
            </a:r>
            <a:r>
              <a:rPr lang="fr">
                <a:latin typeface="Lora SemiBold"/>
                <a:ea typeface="Lora SemiBold"/>
                <a:cs typeface="Lora SemiBold"/>
                <a:sym typeface="Lora SemiBold"/>
              </a:rPr>
              <a:t>: Ventes passées </a:t>
            </a:r>
            <a:r>
              <a:rPr lang="fr">
                <a:latin typeface="Lora SemiBold"/>
                <a:ea typeface="Lora SemiBold"/>
                <a:cs typeface="Lora SemiBold"/>
                <a:sym typeface="Lora SemiBold"/>
              </a:rPr>
              <a:t>(VGchartz 2024)</a:t>
            </a:r>
            <a:endParaRPr>
              <a:latin typeface="Lora SemiBold"/>
              <a:ea typeface="Lora SemiBold"/>
              <a:cs typeface="Lora SemiBold"/>
              <a:sym typeface="Lora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>
              <a:latin typeface="Lora SemiBold"/>
              <a:ea typeface="Lora SemiBold"/>
              <a:cs typeface="Lora SemiBold"/>
              <a:sym typeface="Lora SemiBold"/>
            </a:endParaRPr>
          </a:p>
        </p:txBody>
      </p:sp>
      <p:pic>
        <p:nvPicPr>
          <p:cNvPr id="83" name="Google Shape;8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1225" y="1474027"/>
            <a:ext cx="7821551" cy="2388050"/>
          </a:xfrm>
          <a:prstGeom prst="rect">
            <a:avLst/>
          </a:prstGeom>
          <a:noFill/>
          <a:ln cap="flat" cmpd="sng" w="19050">
            <a:solidFill>
              <a:srgbClr val="A2C4C9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84" name="Google Shape;84;p16"/>
          <p:cNvSpPr txBox="1"/>
          <p:nvPr/>
        </p:nvSpPr>
        <p:spPr>
          <a:xfrm>
            <a:off x="1674900" y="3862075"/>
            <a:ext cx="57942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Most popular genres before 2017 based on sales</a:t>
            </a:r>
            <a:endParaRPr sz="1600">
              <a:solidFill>
                <a:schemeClr val="dk1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" y="4548"/>
            <a:ext cx="9144000" cy="5134402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7"/>
          <p:cNvSpPr txBox="1"/>
          <p:nvPr>
            <p:ph idx="4294967295"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Lora SemiBold"/>
                <a:ea typeface="Lora SemiBold"/>
                <a:cs typeface="Lora SemiBold"/>
                <a:sym typeface="Lora SemiBold"/>
              </a:rPr>
              <a:t>Analyse : Ventes Mobiles 2010-2021 </a:t>
            </a:r>
            <a:endParaRPr>
              <a:latin typeface="Lora SemiBold"/>
              <a:ea typeface="Lora SemiBold"/>
              <a:cs typeface="Lora SemiBold"/>
              <a:sym typeface="Lora SemiBold"/>
            </a:endParaRPr>
          </a:p>
        </p:txBody>
      </p:sp>
      <p:pic>
        <p:nvPicPr>
          <p:cNvPr id="91" name="Google Shape;91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73675" y="1144300"/>
            <a:ext cx="6196650" cy="3661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" y="4548"/>
            <a:ext cx="9144000" cy="5134402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8"/>
          <p:cNvSpPr txBox="1"/>
          <p:nvPr>
            <p:ph idx="4294967295"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Lora SemiBold"/>
                <a:ea typeface="Lora SemiBold"/>
                <a:cs typeface="Lora SemiBold"/>
                <a:sym typeface="Lora SemiBold"/>
              </a:rPr>
              <a:t>Analyse </a:t>
            </a:r>
            <a:r>
              <a:rPr lang="fr">
                <a:latin typeface="Lora SemiBold"/>
                <a:ea typeface="Lora SemiBold"/>
                <a:cs typeface="Lora SemiBold"/>
                <a:sym typeface="Lora SemiBold"/>
              </a:rPr>
              <a:t>: Ventes actuelles (Steam)</a:t>
            </a:r>
            <a:endParaRPr>
              <a:latin typeface="Lora SemiBold"/>
              <a:ea typeface="Lora SemiBold"/>
              <a:cs typeface="Lora SemiBold"/>
              <a:sym typeface="Lora SemiBold"/>
            </a:endParaRPr>
          </a:p>
        </p:txBody>
      </p:sp>
      <p:pic>
        <p:nvPicPr>
          <p:cNvPr id="98" name="Google Shape;9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06205" y="1206051"/>
            <a:ext cx="2886621" cy="2833771"/>
          </a:xfrm>
          <a:prstGeom prst="rect">
            <a:avLst/>
          </a:prstGeom>
          <a:noFill/>
          <a:ln cap="flat" cmpd="sng" w="21975">
            <a:solidFill>
              <a:srgbClr val="A2C4C9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99" name="Google Shape;99;p18"/>
          <p:cNvSpPr txBox="1"/>
          <p:nvPr/>
        </p:nvSpPr>
        <p:spPr>
          <a:xfrm>
            <a:off x="3149100" y="4039825"/>
            <a:ext cx="28458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Steam Sales March 2025</a:t>
            </a:r>
            <a:endParaRPr sz="1600">
              <a:solidFill>
                <a:schemeClr val="dk1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pic>
        <p:nvPicPr>
          <p:cNvPr id="100" name="Google Shape;100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5425" y="1206051"/>
            <a:ext cx="4755017" cy="2833771"/>
          </a:xfrm>
          <a:prstGeom prst="rect">
            <a:avLst/>
          </a:prstGeom>
          <a:noFill/>
          <a:ln cap="flat" cmpd="sng" w="21975">
            <a:solidFill>
              <a:srgbClr val="A2C4C9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" y="4548"/>
            <a:ext cx="9144000" cy="5134402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9"/>
          <p:cNvSpPr txBox="1"/>
          <p:nvPr>
            <p:ph idx="4294967295" type="title"/>
          </p:nvPr>
        </p:nvSpPr>
        <p:spPr>
          <a:xfrm>
            <a:off x="311700" y="445025"/>
            <a:ext cx="8776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2420">
                <a:latin typeface="Lora SemiBold"/>
                <a:ea typeface="Lora SemiBold"/>
                <a:cs typeface="Lora SemiBold"/>
                <a:sym typeface="Lora SemiBold"/>
              </a:rPr>
              <a:t>Analyse : Notes Moyennes (Metacritic/ VGchartz 2024)</a:t>
            </a:r>
            <a:endParaRPr sz="2420">
              <a:latin typeface="Lora SemiBold"/>
              <a:ea typeface="Lora SemiBold"/>
              <a:cs typeface="Lora SemiBold"/>
              <a:sym typeface="Lora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120">
              <a:latin typeface="Lora SemiBold"/>
              <a:ea typeface="Lora SemiBold"/>
              <a:cs typeface="Lora SemiBold"/>
              <a:sym typeface="Lora SemiBold"/>
            </a:endParaRPr>
          </a:p>
        </p:txBody>
      </p:sp>
      <p:pic>
        <p:nvPicPr>
          <p:cNvPr id="107" name="Google Shape;107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1662" y="1260217"/>
            <a:ext cx="3936625" cy="3241095"/>
          </a:xfrm>
          <a:prstGeom prst="rect">
            <a:avLst/>
          </a:prstGeom>
          <a:noFill/>
          <a:ln cap="flat" cmpd="sng" w="19050">
            <a:solidFill>
              <a:srgbClr val="A2C4C9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08" name="Google Shape;108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29053" y="1260225"/>
            <a:ext cx="3390209" cy="3241074"/>
          </a:xfrm>
          <a:prstGeom prst="rect">
            <a:avLst/>
          </a:prstGeom>
          <a:noFill/>
          <a:ln cap="flat" cmpd="sng" w="19050">
            <a:solidFill>
              <a:srgbClr val="A2C4C9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" y="4548"/>
            <a:ext cx="9144000" cy="5134402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0"/>
          <p:cNvSpPr txBox="1"/>
          <p:nvPr>
            <p:ph idx="4294967295"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Lora SemiBold"/>
                <a:ea typeface="Lora SemiBold"/>
                <a:cs typeface="Lora SemiBold"/>
                <a:sym typeface="Lora SemiBold"/>
              </a:rPr>
              <a:t>Conclusion</a:t>
            </a:r>
            <a:endParaRPr>
              <a:latin typeface="Lora SemiBold"/>
              <a:ea typeface="Lora SemiBold"/>
              <a:cs typeface="Lora SemiBold"/>
              <a:sym typeface="Lora SemiBold"/>
            </a:endParaRPr>
          </a:p>
        </p:txBody>
      </p:sp>
      <p:sp>
        <p:nvSpPr>
          <p:cNvPr id="115" name="Google Shape;115;p20"/>
          <p:cNvSpPr txBox="1"/>
          <p:nvPr/>
        </p:nvSpPr>
        <p:spPr>
          <a:xfrm>
            <a:off x="-93600" y="4703625"/>
            <a:ext cx="40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2"/>
                </a:solidFill>
              </a:rPr>
              <a:t>:D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116" name="Google Shape;11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34500" y="1360825"/>
            <a:ext cx="3875000" cy="242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56250" y="1966288"/>
            <a:ext cx="1210925" cy="1210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76825" y="1966275"/>
            <a:ext cx="1210925" cy="1210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1"/>
          <p:cNvSpPr txBox="1"/>
          <p:nvPr/>
        </p:nvSpPr>
        <p:spPr>
          <a:xfrm>
            <a:off x="-93600" y="4703625"/>
            <a:ext cx="40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2"/>
                </a:solidFill>
              </a:rPr>
              <a:t>:D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124" name="Google Shape;124;p21" title="DataScience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0"/>
            <a:ext cx="9144000" cy="51434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